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316" r:id="rId5"/>
    <p:sldId id="535" r:id="rId6"/>
    <p:sldId id="536" r:id="rId7"/>
    <p:sldId id="537" r:id="rId8"/>
    <p:sldId id="538" r:id="rId9"/>
    <p:sldId id="539" r:id="rId10"/>
    <p:sldId id="540" r:id="rId11"/>
    <p:sldId id="541" r:id="rId12"/>
    <p:sldId id="543" r:id="rId13"/>
    <p:sldId id="549" r:id="rId14"/>
    <p:sldId id="550" r:id="rId15"/>
    <p:sldId id="551" r:id="rId16"/>
    <p:sldId id="552" r:id="rId17"/>
    <p:sldId id="553" r:id="rId18"/>
    <p:sldId id="544" r:id="rId19"/>
    <p:sldId id="546" r:id="rId20"/>
    <p:sldId id="545" r:id="rId21"/>
    <p:sldId id="547" r:id="rId22"/>
    <p:sldId id="548" r:id="rId23"/>
    <p:sldId id="556" r:id="rId24"/>
    <p:sldId id="555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4" r:id="rId33"/>
    <p:sldId id="565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576" r:id="rId45"/>
    <p:sldId id="577" r:id="rId46"/>
    <p:sldId id="578" r:id="rId47"/>
    <p:sldId id="579" r:id="rId48"/>
    <p:sldId id="580" r:id="rId49"/>
    <p:sldId id="581" r:id="rId50"/>
    <p:sldId id="582" r:id="rId51"/>
    <p:sldId id="339" r:id="rId52"/>
    <p:sldId id="364" r:id="rId53"/>
  </p:sldIdLst>
  <p:sldSz cx="9144000" cy="6858000" type="screen4x3"/>
  <p:notesSz cx="6858000" cy="9144000"/>
  <p:custDataLst>
    <p:tags r:id="rId5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AED"/>
    <a:srgbClr val="000000"/>
    <a:srgbClr val="992222"/>
    <a:srgbClr val="00BBEE"/>
    <a:srgbClr val="7F7F7F"/>
    <a:srgbClr val="666666"/>
    <a:srgbClr val="FF0000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8333" autoAdjust="0"/>
  </p:normalViewPr>
  <p:slideViewPr>
    <p:cSldViewPr snapToObjects="1" showGuides="1">
      <p:cViewPr varScale="1">
        <p:scale>
          <a:sx n="66" d="100"/>
          <a:sy n="66" d="100"/>
        </p:scale>
        <p:origin x="1304" y="27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763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2025-06-27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0:57:20.56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321 55 24575,'11'1'0,"0"-2"0,0 1 0,0-1 0,0-1 0,0 0 0,0 0 0,15-6 0,-5 0 0,-1 1 0,1 1 0,0 1 0,27-3 0,-4 4 0,48 2 0,-86 2 0,20 0 0,0 1 0,0 2 0,27 5 0,-46-7 0,0 1 0,0 0 0,0 1 0,0 0 0,0 0 0,0 0 0,-1 1 0,1 0 0,-1 0 0,0 1 0,-1 0 0,1 0 0,-1 0 0,0 1 0,6 8 0,2 7 0,-2 0 0,0 1 0,-1 1 0,-2 0 0,0 0 0,-1 1 0,-2 0 0,0 0 0,-2 0 0,0 1 0,-2-1 0,-2 34 0,-1-43 0,0 1 0,-1-1 0,0 0 0,-2 0 0,0-1 0,0 1 0,-14 23 0,-5 4 0,-35 44 0,4-7 0,17-20 0,-36 79 0,63-115 0,1 1 0,2 0 0,0 1 0,2 0 0,0 0 0,-3 49 0,9-66 0,1 0 0,0-1 0,0 1 0,1 0 0,0 0 0,0-1 0,1 1 0,-1-1 0,2 0 0,-1 0 0,1 0 0,0 0 0,1 0 0,0-1 0,0 0 0,0 0 0,0 0 0,12 8 0,7 5 0,1-1 0,0-1 0,43 21 0,-13-12 0,1-2 0,88 24 0,124 18 0,122 1 0,-347-60 0,49 5 0,61 11 0,-147-22 0,-1 0 0,1 1 0,-1 0 0,1 0 0,-1 0 0,8 5 0,-12-7 0,0 1 0,0 0 0,0 0 0,0 0 0,0 0 0,0 0 0,0 0 0,-1 0 0,1 0 0,0 0 0,-1 0 0,1 1 0,-1-1 0,1 0 0,-1 0 0,1 1 0,-1-1 0,0 0 0,0 1 0,0-1 0,1 0 0,-1 1 0,-1-1 0,1 0 0,0 1 0,0-1 0,0 0 0,-1 0 0,1 1 0,-1-1 0,0 2 0,-8 17 0,-1-1 0,0 0 0,-19 23 0,-3 7 0,24-36 0,-11 18 0,1 1 0,1 0 0,1 1 0,-19 64 0,15-13 0,4 2 0,4 0 0,3 0 0,4 95 0,5-141 0,-1 0 0,-8 44 0,-13 91 0,13-92 0,-29 122 0,34-187 0,0-3 0,0-1 0,-7 16 0,9-25 0,0 0 0,-1-1 0,0 1 0,0 0 0,0-1 0,-1 0 0,0 0 0,1 0 0,-8 5 0,-26 17 0,0-2 0,-59 27 0,48-31 0,0-1 0,-2-3 0,-77 16 0,-156 12 0,263-42 0,-291 20 0,0-22 0,127-2 0,176 2 0,-1 0 0,1 0 0,0-1 0,0 0 0,0-1 0,0 0 0,0 0 0,-11-5 0,14 4 0,0 0 0,0 0 0,1 0 0,-1-1 0,1 0 0,0 1 0,0-1 0,0-1 0,1 1 0,0-1 0,-1 1 0,1-1 0,1 0 0,-3-5 0,-13-33-1365,2-4-5461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1:14:48.96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586 54 24575,'5'-3'0,"16"-8"0,1 1 0,33-11 0,-47 18 0,-1 1 0,1 1 0,0 0 0,0 0 0,-1 0 0,1 1 0,0 0 0,0 1 0,0 0 0,0 0 0,12 4 0,1 3 0,0 0 0,-1 2 0,37 22 0,53 45 0,-95-66 0,1 1 0,16 11 0,0 2 0,32 34 0,-56-51 0,-1 0 0,0 0 0,0 1 0,-1 0 0,0 1 0,0-1 0,-1 1 0,-1 0 0,0 1 0,0-1 0,-1 1 0,4 19 0,-3 33 0,-6 98 0,-1-69 0,2-62 0,-1-1 0,-1 0 0,-2 1 0,-1-2 0,-1 1 0,-1-1 0,-2 0 0,-25 50 0,-8-1 0,-87 114 0,-8 13 0,102-143 0,-33 78 0,60-116 0,0 0 0,2 0 0,1 1 0,1 0 0,0 1 0,2-1 0,0 27 0,4-43 0,0 1 0,1 0 0,-1-1 0,2 1 0,-1-1 0,1 0 0,1 1 0,-1-2 0,1 1 0,1 0 0,0-1 0,0 1 0,0-1 0,1-1 0,-1 1 0,2-1 0,8 7 0,0 0 0,2 0 0,0-1 0,0-1 0,1-1 0,1 0 0,26 9 0,-4-6 0,0-1 0,0-3 0,1-1 0,50 2 0,174-2 0,-208-8 0,250-1 0,-305 1 0,4 0 0,0 0 0,1 0 0,-1 1 0,13 4 0,-19-5 0,0 0 0,0 0 0,0 1 0,-1-1 0,1 0 0,0 1 0,0-1 0,0 1 0,-1-1 0,1 1 0,0-1 0,0 1 0,-1-1 0,1 1 0,-1 0 0,1-1 0,-1 1 0,1 0 0,-1 0 0,1-1 0,-1 1 0,1 0 0,-1 0 0,0 0 0,0 0 0,1 0 0,-1-1 0,0 1 0,0 0 0,0 0 0,0 0 0,0 0 0,0 0 0,0 0 0,0 0 0,0-1 0,-1 1 0,1 0 0,0 0 0,0 0 0,-1 0 0,1 0 0,-1-1 0,1 1 0,-1 0 0,1 0 0,-2 0 0,-12 20 0,-1-1 0,-25 26 0,19-23 0,-19 28 0,25-27 0,2 1 0,0 0 0,1 0 0,2 2 0,1-1 0,1 1 0,1 0 0,-6 53 0,6 10 0,6 128 0,2-104 0,0-90 0,-8 208 0,3-194 0,-1 0 0,-2 0 0,-2-1 0,-14 40 0,-62 164 0,70-205 0,-2-1 0,-1-1 0,-26 38 0,-12 21 0,52-86 0,2-2 0,0 0 0,-1-1 0,1 1 0,-1-1 0,0 0 0,0 1 0,0-1 0,-1-1 0,1 1 0,-1 0 0,0-1 0,0 0 0,0 0 0,-1 0 0,1 0 0,-7 2 0,-39 13 0,-1-3 0,0-2 0,-1-2 0,-64 5 0,-232-10 0,78-5 0,245 1 0,0 2 0,0 0 0,-38 13 0,-10 3 0,37-12-51,23-4-211,1-1-1,-1 0 0,0-1 0,-25 1 0,13-6-6563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1:27:41.7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45 23941,'14388'0'0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1:27:48.46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16180 1849 24575,'-3'-52'0,"-2"1"0,-2-1 0,-18-63 0,16 75 0,-87-347 0,-12-51 0,76 306 0,-5-28 0,26 116 0,-2-1 0,-27-62 0,10 29 0,-6-19 0,35 94 0,0 0 0,0 1 0,0-1 0,0 1 0,-1-1 0,1 1 0,-1 0 0,0-1 0,0 1 0,0 0 0,0 0 0,0 0 0,0 1 0,-1-1 0,1 0 0,0 1 0,-1 0 0,1-1 0,-1 1 0,0 0 0,1 0 0,-6-1 0,-4 0 0,-1 0 0,0 1 0,-24 1 0,15-1 0,-540 16 0,172-1 0,-1212-9-796,880-7 562,-10 0-24,-851 4-573,875 11 831,-122 0 0,-2088-12-439,1380-3 2548,940 42-1762,215-8-245,-3-25-102,95-4 0,170 6 0,-136 29 0,103-13 0,-372 36 0,417-49 0,-43 3 0,99-10 0,1 2 0,-92 25 0,4 0 0,-10-1 0,136-28 0,0 1 0,0 1 0,0 0 0,1 1 0,-1 0 0,2 2 0,-1-1 0,1 1 0,0 1 0,0 0 0,1 1 0,1 0 0,-17 20 0,6-4 0,1 2 0,1 0 0,1 2 0,-24 57 0,14-18 0,3 1 0,3 2 0,4 0 0,2 1 0,-6 81 0,9-39 0,-7 148 0,19-212 0,-1-31 0,2-1 0,0 1 0,1 0 0,7 34 0,-5-47 0,-1 0 0,1-1 0,0 1 0,0-1 0,1 1 0,0-1 0,0-1 0,0 1 0,1 0 0,-1-1 0,2 0 0,-1 0 0,0 0 0,1-1 0,0 0 0,0 0 0,0 0 0,1-1 0,-1 0 0,1 0 0,0-1 0,7 2 0,16 3 0,0-1 0,0-1 0,60 1 0,-33-3 0,440 18 21,2-21-52,-237-2-54,776 2 180,-993-3-95,0-2 0,0-2 0,-1-2 0,47-16 0,32-6 0,18 6 0,195-8 0,-285 28-1365,-9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2:01:31.78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0 108 24575,'841'-13'0,"70"0"0,-763 13 54,1073-21-1213,-1054 10 1175,497-27-50,5 27 236,189 13 731,-479-3-2310,-351 1-5449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2:01:35.3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02:01:35.3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2" name="Picture 2" descr="Lua language Icons, Logos, Symbols ...">
            <a:extLst>
              <a:ext uri="{FF2B5EF4-FFF2-40B4-BE49-F238E27FC236}">
                <a16:creationId xmlns:a16="http://schemas.microsoft.com/office/drawing/2014/main" id="{4227A58B-F1DD-DF02-824E-4F1798E44E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49102"/>
            <a:ext cx="609600" cy="6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customXml" Target="../ink/ink4.xml"/><Relationship Id="rId4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customXml" Target="../ink/ink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Delivery Fundamentals 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788" y="3657600"/>
            <a:ext cx="4811323" cy="1233311"/>
          </a:xfrm>
        </p:spPr>
        <p:txBody>
          <a:bodyPr/>
          <a:lstStyle/>
          <a:p>
            <a:r>
              <a:rPr lang="en-US" dirty="0"/>
              <a:t>Lua Proramming</a:t>
            </a:r>
          </a:p>
        </p:txBody>
      </p:sp>
      <p:pic>
        <p:nvPicPr>
          <p:cNvPr id="1026" name="Picture 2" descr="Lua language Icons, Logos, Symbols ...">
            <a:extLst>
              <a:ext uri="{FF2B5EF4-FFF2-40B4-BE49-F238E27FC236}">
                <a16:creationId xmlns:a16="http://schemas.microsoft.com/office/drawing/2014/main" id="{39682108-69F1-C61E-5D7D-34CC2B6D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757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DA3534-AEC3-E504-3073-483912715D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Empty table</a:t>
            </a:r>
          </a:p>
          <a:p>
            <a:r>
              <a:rPr lang="en-IN" dirty="0">
                <a:highlight>
                  <a:srgbClr val="FFFF00"/>
                </a:highlight>
              </a:rPr>
              <a:t>local t = {}</a:t>
            </a:r>
          </a:p>
          <a:p>
            <a:r>
              <a:rPr lang="en-IN" dirty="0"/>
              <a:t>Array-style constructor (numerical indices)</a:t>
            </a:r>
          </a:p>
          <a:p>
            <a:r>
              <a:rPr lang="en-US" dirty="0">
                <a:highlight>
                  <a:srgbClr val="FFFF00"/>
                </a:highlight>
              </a:rPr>
              <a:t>local colors = { "red", "green", "blue" }</a:t>
            </a:r>
          </a:p>
          <a:p>
            <a:r>
              <a:rPr lang="en-US" dirty="0">
                <a:highlight>
                  <a:srgbClr val="FFFF00"/>
                </a:highlight>
              </a:rPr>
              <a:t>-- Equivalent to:</a:t>
            </a:r>
          </a:p>
          <a:p>
            <a:r>
              <a:rPr lang="en-US" dirty="0">
                <a:highlight>
                  <a:srgbClr val="FFFF00"/>
                </a:highlight>
              </a:rPr>
              <a:t>-- colors = { [1] = "red", [2] = "green", [3] = "blue" }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56AB83-DD71-47E5-DC1D-40CC6449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Constructor</a:t>
            </a:r>
          </a:p>
        </p:txBody>
      </p:sp>
    </p:spTree>
    <p:extLst>
      <p:ext uri="{BB962C8B-B14F-4D97-AF65-F5344CB8AC3E}">
        <p14:creationId xmlns:p14="http://schemas.microsoft.com/office/powerpoint/2010/main" val="323036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BCF8-C8CF-EE8F-6553-7BF512923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48C63A-D3CE-5441-9A59-59DC7A63134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Key-value constructor</a:t>
            </a:r>
            <a:r>
              <a:rPr lang="en-IN" dirty="0"/>
              <a:t> (dictionary)</a:t>
            </a:r>
          </a:p>
          <a:p>
            <a:r>
              <a:rPr lang="en-US" dirty="0"/>
              <a:t>local person = {</a:t>
            </a:r>
          </a:p>
          <a:p>
            <a:r>
              <a:rPr lang="en-US" dirty="0"/>
              <a:t>  name = "Alice",</a:t>
            </a:r>
          </a:p>
          <a:p>
            <a:r>
              <a:rPr lang="en-US" dirty="0"/>
              <a:t>  age = 28,</a:t>
            </a:r>
          </a:p>
          <a:p>
            <a:r>
              <a:rPr lang="en-US" dirty="0"/>
              <a:t>  city = "Delhi"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-- Internally: { ["name"] = "Alice", ["age"] = 28, ... }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E4968-EF04-481C-5716-0E002979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Constructor</a:t>
            </a:r>
          </a:p>
        </p:txBody>
      </p:sp>
    </p:spTree>
    <p:extLst>
      <p:ext uri="{BB962C8B-B14F-4D97-AF65-F5344CB8AC3E}">
        <p14:creationId xmlns:p14="http://schemas.microsoft.com/office/powerpoint/2010/main" val="358752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B573C-29D2-CA30-4B6B-32BE3E350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6F3F0D-1C2C-2AEF-977E-A2C015985D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Mixed constructor</a:t>
            </a:r>
          </a:p>
          <a:p>
            <a:r>
              <a:rPr lang="en-US" dirty="0"/>
              <a:t>local mix = {</a:t>
            </a:r>
          </a:p>
          <a:p>
            <a:r>
              <a:rPr lang="en-US" dirty="0"/>
              <a:t>  "cat",</a:t>
            </a:r>
          </a:p>
          <a:p>
            <a:r>
              <a:rPr lang="en-US" dirty="0"/>
              <a:t>  species = "feline",</a:t>
            </a:r>
          </a:p>
          <a:p>
            <a:r>
              <a:rPr lang="en-US" dirty="0"/>
              <a:t>  [10] = "ten",</a:t>
            </a:r>
          </a:p>
          <a:p>
            <a:r>
              <a:rPr lang="en-US" dirty="0"/>
              <a:t>  [true] = "</a:t>
            </a:r>
            <a:r>
              <a:rPr lang="en-US" dirty="0" err="1"/>
              <a:t>boolean</a:t>
            </a:r>
            <a:r>
              <a:rPr lang="en-US" dirty="0"/>
              <a:t> key"</a:t>
            </a:r>
          </a:p>
          <a:p>
            <a:r>
              <a:rPr lang="en-US" dirty="0"/>
              <a:t>}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CE8668-8772-81CB-2AC5-9BC37E5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Constructor</a:t>
            </a:r>
          </a:p>
        </p:txBody>
      </p:sp>
    </p:spTree>
    <p:extLst>
      <p:ext uri="{BB962C8B-B14F-4D97-AF65-F5344CB8AC3E}">
        <p14:creationId xmlns:p14="http://schemas.microsoft.com/office/powerpoint/2010/main" val="130602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5CC28D-0702-3847-EE5B-4C02DDF679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Valid Lua table keys (indices):</a:t>
            </a:r>
          </a:p>
          <a:p>
            <a:r>
              <a:rPr lang="en-US" dirty="0"/>
              <a:t>Any value except nil and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/>
              <a:t>Common: number, string, </a:t>
            </a:r>
            <a:r>
              <a:rPr lang="en-US" dirty="0" err="1"/>
              <a:t>boolean</a:t>
            </a:r>
            <a:r>
              <a:rPr lang="en-US" dirty="0"/>
              <a:t>, even table and function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B3240F-65BD-547F-BD4F-3DF3FDA2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Indices</a:t>
            </a:r>
          </a:p>
        </p:txBody>
      </p:sp>
    </p:spTree>
    <p:extLst>
      <p:ext uri="{BB962C8B-B14F-4D97-AF65-F5344CB8AC3E}">
        <p14:creationId xmlns:p14="http://schemas.microsoft.com/office/powerpoint/2010/main" val="3300128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95E44-DFC6-A621-02E2-F0DA08FD3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E83B1D-F509-4957-1998-615C343E85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Keys must not be nil or </a:t>
            </a:r>
            <a:r>
              <a:rPr lang="en-US" dirty="0" err="1"/>
              <a:t>NaN</a:t>
            </a:r>
            <a:r>
              <a:rPr lang="en-US" dirty="0"/>
              <a:t>:</a:t>
            </a:r>
          </a:p>
          <a:p>
            <a:r>
              <a:rPr lang="en-IN" dirty="0"/>
              <a:t>local t = {}</a:t>
            </a:r>
          </a:p>
          <a:p>
            <a:r>
              <a:rPr lang="en-IN" dirty="0"/>
              <a:t>t[nil] = "X"    -- ❌ Error</a:t>
            </a:r>
          </a:p>
          <a:p>
            <a:r>
              <a:rPr lang="en-IN" dirty="0"/>
              <a:t>t[0/0] = "Y"    -- ❌ </a:t>
            </a:r>
            <a:r>
              <a:rPr lang="en-IN" dirty="0" err="1"/>
              <a:t>NaN</a:t>
            </a:r>
            <a:r>
              <a:rPr lang="en-IN" dirty="0"/>
              <a:t>: invalid</a:t>
            </a:r>
          </a:p>
          <a:p>
            <a:r>
              <a:rPr lang="en-US" dirty="0"/>
              <a:t>You can overwrite values with same keys:</a:t>
            </a:r>
          </a:p>
          <a:p>
            <a:r>
              <a:rPr lang="en-IN" dirty="0">
                <a:highlight>
                  <a:srgbClr val="FF0000"/>
                </a:highlight>
              </a:rPr>
              <a:t>local t = { a = 1, a = 2 }  -- Final value: a = 2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889B2F-AF67-A4C8-F274-F9889603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Important Index Rules</a:t>
            </a:r>
          </a:p>
        </p:txBody>
      </p:sp>
    </p:spTree>
    <p:extLst>
      <p:ext uri="{BB962C8B-B14F-4D97-AF65-F5344CB8AC3E}">
        <p14:creationId xmlns:p14="http://schemas.microsoft.com/office/powerpoint/2010/main" val="2050359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F171-34AA-E8F8-411C-157FB1A2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D64A-2226-CB3F-D7BE-6116B854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12E3C-27E5-C92E-078A-13CCA24AA628}"/>
              </a:ext>
            </a:extLst>
          </p:cNvPr>
          <p:cNvSpPr txBox="1"/>
          <p:nvPr/>
        </p:nvSpPr>
        <p:spPr>
          <a:xfrm>
            <a:off x="838200" y="1524000"/>
            <a:ext cx="7239000" cy="34163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-- Empty table</a:t>
            </a:r>
          </a:p>
          <a:p>
            <a:r>
              <a:rPr lang="en-US" b="1" dirty="0"/>
              <a:t>local t = {}</a:t>
            </a:r>
          </a:p>
          <a:p>
            <a:endParaRPr lang="en-US" b="1" dirty="0"/>
          </a:p>
          <a:p>
            <a:r>
              <a:rPr lang="en-US" b="1" dirty="0"/>
              <a:t>-- With values</a:t>
            </a:r>
          </a:p>
          <a:p>
            <a:r>
              <a:rPr lang="en-US" b="1" dirty="0"/>
              <a:t>local t2 = { "apple", "banana", "cherry" }</a:t>
            </a:r>
          </a:p>
          <a:p>
            <a:endParaRPr lang="en-US" b="1" dirty="0"/>
          </a:p>
          <a:p>
            <a:r>
              <a:rPr lang="en-US" b="1" dirty="0"/>
              <a:t>-- Key-value table (like a dictionary)</a:t>
            </a:r>
          </a:p>
          <a:p>
            <a:r>
              <a:rPr lang="en-US" b="1" dirty="0"/>
              <a:t>local t3 = {</a:t>
            </a:r>
          </a:p>
          <a:p>
            <a:r>
              <a:rPr lang="en-US" b="1" dirty="0"/>
              <a:t>  name = "Alice",</a:t>
            </a:r>
          </a:p>
          <a:p>
            <a:r>
              <a:rPr lang="en-US" b="1" dirty="0"/>
              <a:t>  age = 30,</a:t>
            </a:r>
          </a:p>
          <a:p>
            <a:r>
              <a:rPr lang="en-US" b="1" dirty="0"/>
              <a:t>  city = "Chennai"</a:t>
            </a:r>
          </a:p>
          <a:p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1705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DA854-E241-AF8F-278E-98C3C31A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BC13-ED74-7595-0B90-DFB380487A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For array-style: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, v in </a:t>
            </a:r>
            <a:r>
              <a:rPr lang="en-US" dirty="0" err="1"/>
              <a:t>ipairs</a:t>
            </a:r>
            <a:r>
              <a:rPr lang="en-US" dirty="0"/>
              <a:t>(fruits) do</a:t>
            </a:r>
          </a:p>
          <a:p>
            <a:r>
              <a:rPr lang="en-US" dirty="0"/>
              <a:t>  print(</a:t>
            </a:r>
            <a:r>
              <a:rPr lang="en-US" dirty="0" err="1"/>
              <a:t>i</a:t>
            </a:r>
            <a:r>
              <a:rPr lang="en-US" dirty="0"/>
              <a:t>, v)</a:t>
            </a:r>
          </a:p>
          <a:p>
            <a:r>
              <a:rPr lang="en-US" dirty="0"/>
              <a:t>end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7E462-DFB5-86B6-317D-D35DEAAF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Tables Iteration</a:t>
            </a:r>
          </a:p>
        </p:txBody>
      </p:sp>
    </p:spTree>
    <p:extLst>
      <p:ext uri="{BB962C8B-B14F-4D97-AF65-F5344CB8AC3E}">
        <p14:creationId xmlns:p14="http://schemas.microsoft.com/office/powerpoint/2010/main" val="289444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8B0A37-1CF2-38C8-95F4-975091C8091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447675"/>
          </a:xfrm>
        </p:spPr>
        <p:txBody>
          <a:bodyPr/>
          <a:lstStyle/>
          <a:p>
            <a:r>
              <a:rPr lang="en-US" b="1" dirty="0"/>
              <a:t>Lua arrays start at index 1 (not 0):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42BEB-4BFA-AE77-937C-D0CBB441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Tables as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7087C-3502-F559-77C9-9DB9E2B3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66" t="10000" r="9167" b="43333"/>
          <a:stretch>
            <a:fillRect/>
          </a:stretch>
        </p:blipFill>
        <p:spPr>
          <a:xfrm>
            <a:off x="468676" y="2057400"/>
            <a:ext cx="844477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FD4AB-35E5-A2FD-1B09-1167D3E7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as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0CF26-300E-2D68-E3CC-1EB396F7C3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33" t="4667" r="6667" b="36666"/>
          <a:stretch>
            <a:fillRect/>
          </a:stretch>
        </p:blipFill>
        <p:spPr>
          <a:xfrm>
            <a:off x="461034" y="1600200"/>
            <a:ext cx="827635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9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FD76E5-8E20-B71E-A5B5-F4667B85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as Objects (with functions)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B60F2-F430-BC42-72D6-F7FFB60E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67" t="4666" r="6964" b="34944"/>
          <a:stretch>
            <a:fillRect/>
          </a:stretch>
        </p:blipFill>
        <p:spPr>
          <a:xfrm>
            <a:off x="557479" y="1524000"/>
            <a:ext cx="7873449" cy="487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E270B5-DEB9-1A98-9280-882B24090F74}"/>
                  </a:ext>
                </a:extLst>
              </p14:cNvPr>
              <p14:cNvContentPartPr/>
              <p14:nvPr/>
            </p14:nvContentPartPr>
            <p14:xfrm>
              <a:off x="6333404" y="3608962"/>
              <a:ext cx="770400" cy="1319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E270B5-DEB9-1A98-9280-882B24090F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7284" y="3602842"/>
                <a:ext cx="782640" cy="13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73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28906A-E065-8FE5-CE96-EB68CA51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Regex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AD1DF4-CFAC-65DD-52B3-BDAD68048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01018"/>
              </p:ext>
            </p:extLst>
          </p:nvPr>
        </p:nvGraphicFramePr>
        <p:xfrm>
          <a:off x="700581" y="1381125"/>
          <a:ext cx="7741253" cy="503714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37931">
                  <a:extLst>
                    <a:ext uri="{9D8B030D-6E8A-4147-A177-3AD203B41FA5}">
                      <a16:colId xmlns:a16="http://schemas.microsoft.com/office/drawing/2014/main" val="834975997"/>
                    </a:ext>
                  </a:extLst>
                </a:gridCol>
                <a:gridCol w="5403322">
                  <a:extLst>
                    <a:ext uri="{9D8B030D-6E8A-4147-A177-3AD203B41FA5}">
                      <a16:colId xmlns:a16="http://schemas.microsoft.com/office/drawing/2014/main" val="1247686380"/>
                    </a:ext>
                  </a:extLst>
                </a:gridCol>
              </a:tblGrid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Pattern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Meaning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24277030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.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(dot) matches any character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79381631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%a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letters (a-z, A-Z)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618433082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%d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digits (0-9)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993380610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%s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whitespace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109946586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%w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alphanumeric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349773881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+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one or more repetitions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921777316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*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zero or more repetitions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566232375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-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zero or more (non-greedy)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92792613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^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beginning of string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268690812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$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end of string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02572568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[]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set of characters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804234251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[^]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 dirty="0"/>
                        <a:t>negated set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239942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77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AED8E7-2321-0E50-5A0B-BF8468F021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 err="1"/>
              <a:t>metatable</a:t>
            </a:r>
            <a:r>
              <a:rPr lang="en-US" dirty="0"/>
              <a:t> is a table that </a:t>
            </a:r>
            <a:r>
              <a:rPr lang="en-US" b="1" dirty="0"/>
              <a:t>defines how another table behaves</a:t>
            </a:r>
            <a:r>
              <a:rPr lang="en-US" dirty="0"/>
              <a:t> in special situations, like:</a:t>
            </a:r>
          </a:p>
          <a:p>
            <a:pPr lvl="1"/>
            <a:r>
              <a:rPr lang="en-US" dirty="0"/>
              <a:t>Adding two tables</a:t>
            </a:r>
          </a:p>
          <a:p>
            <a:pPr lvl="1"/>
            <a:r>
              <a:rPr lang="en-US" dirty="0"/>
              <a:t>Accessing a missing field</a:t>
            </a:r>
          </a:p>
          <a:p>
            <a:pPr lvl="1"/>
            <a:r>
              <a:rPr lang="en-US" dirty="0"/>
              <a:t>Making a table callable like a function</a:t>
            </a:r>
          </a:p>
          <a:p>
            <a:r>
              <a:rPr lang="en-US" dirty="0"/>
              <a:t>Used to add behavior like operator overloading, default values, or OO-like features.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EFBA6-D349-F4F7-4206-6DA916E72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MetaTable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612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A513B-6FFA-F6BC-82A0-C9B5E22FD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99A3DB-5D60-0756-A93B-85BEF40A28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3875"/>
          </a:xfrm>
        </p:spPr>
        <p:txBody>
          <a:bodyPr/>
          <a:lstStyle/>
          <a:p>
            <a:r>
              <a:rPr lang="en-US" dirty="0"/>
              <a:t>__index as a table (default values) – Missing Index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73651-38E4-44D9-AB80-48DF2EE5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 tables Missing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E821F-68A3-1EFA-1A45-0DD8C637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3074"/>
            <a:ext cx="6411220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0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9870-1281-EC82-6A62-B04D9388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0200CF-2C5B-D639-7C7A-991D77A9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 tables addition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18B08-198B-0F50-CD23-7D99C9EFCEF4}"/>
              </a:ext>
            </a:extLst>
          </p:cNvPr>
          <p:cNvSpPr txBox="1"/>
          <p:nvPr/>
        </p:nvSpPr>
        <p:spPr>
          <a:xfrm>
            <a:off x="482692" y="1524000"/>
            <a:ext cx="8205261" cy="48013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function </a:t>
            </a:r>
            <a:r>
              <a:rPr lang="en-IN" dirty="0" err="1"/>
              <a:t>newMatrix</a:t>
            </a:r>
            <a:r>
              <a:rPr lang="en-IN" dirty="0"/>
              <a:t>(a, b)</a:t>
            </a:r>
          </a:p>
          <a:p>
            <a:r>
              <a:rPr lang="en-IN" dirty="0"/>
              <a:t>  local mat = { a = a, b = b }</a:t>
            </a:r>
          </a:p>
          <a:p>
            <a:endParaRPr lang="en-IN" dirty="0"/>
          </a:p>
          <a:p>
            <a:r>
              <a:rPr lang="en-IN" dirty="0"/>
              <a:t>  local </a:t>
            </a:r>
            <a:r>
              <a:rPr lang="en-IN" dirty="0" err="1"/>
              <a:t>mt</a:t>
            </a:r>
            <a:r>
              <a:rPr lang="en-IN" dirty="0"/>
              <a:t> = {</a:t>
            </a:r>
          </a:p>
          <a:p>
            <a:r>
              <a:rPr lang="en-IN" dirty="0"/>
              <a:t>    __add = function(m1, m2)</a:t>
            </a:r>
          </a:p>
          <a:p>
            <a:r>
              <a:rPr lang="en-IN" dirty="0"/>
              <a:t>      return </a:t>
            </a:r>
            <a:r>
              <a:rPr lang="en-IN" dirty="0" err="1"/>
              <a:t>newMatrix</a:t>
            </a:r>
            <a:r>
              <a:rPr lang="en-IN" dirty="0"/>
              <a:t>(m1.a + m2.a, m1.b + m2.b)</a:t>
            </a:r>
          </a:p>
          <a:p>
            <a:r>
              <a:rPr lang="en-IN" dirty="0"/>
              <a:t>    end</a:t>
            </a:r>
          </a:p>
          <a:p>
            <a:r>
              <a:rPr lang="en-IN" dirty="0"/>
              <a:t>  }</a:t>
            </a:r>
          </a:p>
          <a:p>
            <a:endParaRPr lang="en-IN" dirty="0"/>
          </a:p>
          <a:p>
            <a:r>
              <a:rPr lang="en-IN" dirty="0"/>
              <a:t>  return </a:t>
            </a:r>
            <a:r>
              <a:rPr lang="en-IN" dirty="0" err="1"/>
              <a:t>setmetatable</a:t>
            </a:r>
            <a:r>
              <a:rPr lang="en-IN" dirty="0"/>
              <a:t>(mat, </a:t>
            </a:r>
            <a:r>
              <a:rPr lang="en-IN" dirty="0" err="1"/>
              <a:t>mt</a:t>
            </a:r>
            <a:r>
              <a:rPr lang="en-IN" dirty="0"/>
              <a:t>)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  <a:p>
            <a:r>
              <a:rPr lang="en-IN" dirty="0"/>
              <a:t>local m1 = </a:t>
            </a:r>
            <a:r>
              <a:rPr lang="en-IN" dirty="0" err="1"/>
              <a:t>newMatrix</a:t>
            </a:r>
            <a:r>
              <a:rPr lang="en-IN" dirty="0"/>
              <a:t>(10, 20)</a:t>
            </a:r>
          </a:p>
          <a:p>
            <a:r>
              <a:rPr lang="en-IN" dirty="0"/>
              <a:t>local m2 = </a:t>
            </a:r>
            <a:r>
              <a:rPr lang="en-IN" dirty="0" err="1"/>
              <a:t>newMatrix</a:t>
            </a:r>
            <a:r>
              <a:rPr lang="en-IN" dirty="0"/>
              <a:t>(1, 2)</a:t>
            </a:r>
          </a:p>
          <a:p>
            <a:r>
              <a:rPr lang="en-IN" dirty="0"/>
              <a:t>local m3 = m1 + m2</a:t>
            </a:r>
          </a:p>
          <a:p>
            <a:endParaRPr lang="en-IN" dirty="0"/>
          </a:p>
          <a:p>
            <a:r>
              <a:rPr lang="en-IN" dirty="0"/>
              <a:t>print(m3.a, m3.b)  --&gt; 11  22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D0407F-038C-4491-4E9A-04CCA5A29ED0}"/>
                  </a:ext>
                </a:extLst>
              </p14:cNvPr>
              <p14:cNvContentPartPr/>
              <p14:nvPr/>
            </p14:nvContentPartPr>
            <p14:xfrm>
              <a:off x="3841124" y="4543162"/>
              <a:ext cx="684000" cy="1566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D0407F-038C-4491-4E9A-04CCA5A29E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5004" y="4537042"/>
                <a:ext cx="696240" cy="15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582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6F106A-441C-623C-9A0D-105FA872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Extend to Other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A9A71B-BAD8-6E2B-9224-6B87E1AF1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917832"/>
              </p:ext>
            </p:extLst>
          </p:nvPr>
        </p:nvGraphicFramePr>
        <p:xfrm>
          <a:off x="1173988" y="1381125"/>
          <a:ext cx="6794437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843816">
                  <a:extLst>
                    <a:ext uri="{9D8B030D-6E8A-4147-A177-3AD203B41FA5}">
                      <a16:colId xmlns:a16="http://schemas.microsoft.com/office/drawing/2014/main" val="2593736819"/>
                    </a:ext>
                  </a:extLst>
                </a:gridCol>
                <a:gridCol w="2950621">
                  <a:extLst>
                    <a:ext uri="{9D8B030D-6E8A-4147-A177-3AD203B41FA5}">
                      <a16:colId xmlns:a16="http://schemas.microsoft.com/office/drawing/2014/main" val="4174997366"/>
                    </a:ext>
                  </a:extLst>
                </a:gridCol>
              </a:tblGrid>
              <a:tr h="603052">
                <a:tc>
                  <a:txBody>
                    <a:bodyPr/>
                    <a:lstStyle/>
                    <a:p>
                      <a:r>
                        <a:rPr lang="en-IN" sz="2700"/>
                        <a:t>Metamethod</a:t>
                      </a:r>
                    </a:p>
                  </a:txBody>
                  <a:tcPr marL="137057" marR="137057" marT="68529" marB="68529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Operator</a:t>
                      </a:r>
                    </a:p>
                  </a:txBody>
                  <a:tcPr marL="137057" marR="137057" marT="68529" marB="68529" anchor="ctr"/>
                </a:tc>
                <a:extLst>
                  <a:ext uri="{0D108BD9-81ED-4DB2-BD59-A6C34878D82A}">
                    <a16:rowId xmlns:a16="http://schemas.microsoft.com/office/drawing/2014/main" val="2640268192"/>
                  </a:ext>
                </a:extLst>
              </a:tr>
              <a:tr h="603052">
                <a:tc>
                  <a:txBody>
                    <a:bodyPr/>
                    <a:lstStyle/>
                    <a:p>
                      <a:r>
                        <a:rPr lang="en-IN" sz="2700"/>
                        <a:t>__add</a:t>
                      </a:r>
                    </a:p>
                  </a:txBody>
                  <a:tcPr marL="137057" marR="137057" marT="68529" marB="68529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+</a:t>
                      </a:r>
                    </a:p>
                  </a:txBody>
                  <a:tcPr marL="137057" marR="137057" marT="68529" marB="68529" anchor="ctr"/>
                </a:tc>
                <a:extLst>
                  <a:ext uri="{0D108BD9-81ED-4DB2-BD59-A6C34878D82A}">
                    <a16:rowId xmlns:a16="http://schemas.microsoft.com/office/drawing/2014/main" val="3188593840"/>
                  </a:ext>
                </a:extLst>
              </a:tr>
              <a:tr h="603052">
                <a:tc>
                  <a:txBody>
                    <a:bodyPr/>
                    <a:lstStyle/>
                    <a:p>
                      <a:r>
                        <a:rPr lang="en-IN" sz="2700"/>
                        <a:t>__sub</a:t>
                      </a:r>
                    </a:p>
                  </a:txBody>
                  <a:tcPr marL="137057" marR="137057" marT="68529" marB="68529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-</a:t>
                      </a:r>
                    </a:p>
                  </a:txBody>
                  <a:tcPr marL="137057" marR="137057" marT="68529" marB="68529" anchor="ctr"/>
                </a:tc>
                <a:extLst>
                  <a:ext uri="{0D108BD9-81ED-4DB2-BD59-A6C34878D82A}">
                    <a16:rowId xmlns:a16="http://schemas.microsoft.com/office/drawing/2014/main" val="1188179203"/>
                  </a:ext>
                </a:extLst>
              </a:tr>
              <a:tr h="603052">
                <a:tc>
                  <a:txBody>
                    <a:bodyPr/>
                    <a:lstStyle/>
                    <a:p>
                      <a:r>
                        <a:rPr lang="en-IN" sz="2700"/>
                        <a:t>__mul</a:t>
                      </a:r>
                    </a:p>
                  </a:txBody>
                  <a:tcPr marL="137057" marR="137057" marT="68529" marB="68529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*</a:t>
                      </a:r>
                    </a:p>
                  </a:txBody>
                  <a:tcPr marL="137057" marR="137057" marT="68529" marB="68529" anchor="ctr"/>
                </a:tc>
                <a:extLst>
                  <a:ext uri="{0D108BD9-81ED-4DB2-BD59-A6C34878D82A}">
                    <a16:rowId xmlns:a16="http://schemas.microsoft.com/office/drawing/2014/main" val="775097732"/>
                  </a:ext>
                </a:extLst>
              </a:tr>
              <a:tr h="603052">
                <a:tc>
                  <a:txBody>
                    <a:bodyPr/>
                    <a:lstStyle/>
                    <a:p>
                      <a:r>
                        <a:rPr lang="en-IN" sz="2700"/>
                        <a:t>__div</a:t>
                      </a:r>
                    </a:p>
                  </a:txBody>
                  <a:tcPr marL="137057" marR="137057" marT="68529" marB="68529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/</a:t>
                      </a:r>
                    </a:p>
                  </a:txBody>
                  <a:tcPr marL="137057" marR="137057" marT="68529" marB="68529" anchor="ctr"/>
                </a:tc>
                <a:extLst>
                  <a:ext uri="{0D108BD9-81ED-4DB2-BD59-A6C34878D82A}">
                    <a16:rowId xmlns:a16="http://schemas.microsoft.com/office/drawing/2014/main" val="231520652"/>
                  </a:ext>
                </a:extLst>
              </a:tr>
              <a:tr h="603052">
                <a:tc>
                  <a:txBody>
                    <a:bodyPr/>
                    <a:lstStyle/>
                    <a:p>
                      <a:r>
                        <a:rPr lang="en-IN" sz="2700"/>
                        <a:t>__mod</a:t>
                      </a:r>
                    </a:p>
                  </a:txBody>
                  <a:tcPr marL="137057" marR="137057" marT="68529" marB="68529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%</a:t>
                      </a:r>
                    </a:p>
                  </a:txBody>
                  <a:tcPr marL="137057" marR="137057" marT="68529" marB="68529" anchor="ctr"/>
                </a:tc>
                <a:extLst>
                  <a:ext uri="{0D108BD9-81ED-4DB2-BD59-A6C34878D82A}">
                    <a16:rowId xmlns:a16="http://schemas.microsoft.com/office/drawing/2014/main" val="605417202"/>
                  </a:ext>
                </a:extLst>
              </a:tr>
              <a:tr h="603052">
                <a:tc>
                  <a:txBody>
                    <a:bodyPr/>
                    <a:lstStyle/>
                    <a:p>
                      <a:r>
                        <a:rPr lang="en-IN" sz="2700"/>
                        <a:t>__pow</a:t>
                      </a:r>
                    </a:p>
                  </a:txBody>
                  <a:tcPr marL="137057" marR="137057" marT="68529" marB="68529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^</a:t>
                      </a:r>
                    </a:p>
                  </a:txBody>
                  <a:tcPr marL="137057" marR="137057" marT="68529" marB="68529" anchor="ctr"/>
                </a:tc>
                <a:extLst>
                  <a:ext uri="{0D108BD9-81ED-4DB2-BD59-A6C34878D82A}">
                    <a16:rowId xmlns:a16="http://schemas.microsoft.com/office/drawing/2014/main" val="2530900115"/>
                  </a:ext>
                </a:extLst>
              </a:tr>
              <a:tr h="603052">
                <a:tc>
                  <a:txBody>
                    <a:bodyPr/>
                    <a:lstStyle/>
                    <a:p>
                      <a:r>
                        <a:rPr lang="en-IN" sz="2700"/>
                        <a:t>__unm</a:t>
                      </a:r>
                    </a:p>
                  </a:txBody>
                  <a:tcPr marL="137057" marR="137057" marT="68529" marB="68529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Unary -</a:t>
                      </a:r>
                    </a:p>
                  </a:txBody>
                  <a:tcPr marL="137057" marR="137057" marT="68529" marB="68529" anchor="ctr"/>
                </a:tc>
                <a:extLst>
                  <a:ext uri="{0D108BD9-81ED-4DB2-BD59-A6C34878D82A}">
                    <a16:rowId xmlns:a16="http://schemas.microsoft.com/office/drawing/2014/main" val="2639994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3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B464E-65C9-5621-AF84-4ECD0FF8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Read-only table (__</a:t>
            </a:r>
            <a:r>
              <a:rPr lang="en-IN" dirty="0" err="1"/>
              <a:t>newindex</a:t>
            </a:r>
            <a:r>
              <a:rPr lang="en-IN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FD443-333D-54A5-895B-8F551AC2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00" t="10000" r="21666" b="40666"/>
          <a:stretch>
            <a:fillRect/>
          </a:stretch>
        </p:blipFill>
        <p:spPr>
          <a:xfrm>
            <a:off x="685800" y="1524000"/>
            <a:ext cx="741199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81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AD00D-17E4-1D30-42C3-B00B7E98B7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sequence is a table with positive integer keys starting from 1, with no gaps (i.e., t[1], t[2], ..., t[n], where n = #t).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E8361-9574-D243-39A7-1DA7D904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Sequence in Lua?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4517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004C4-54C3-85D0-C954-4CB28B0E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F5DE-E43E-3F3D-79DC-A408CDF2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Sequence in Lua?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E5ADC-CDF8-934E-00F7-601E132C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8" y="1447800"/>
            <a:ext cx="8215607" cy="487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04FC81-8E32-B88C-4ACE-E8C65CEFBD46}"/>
                  </a:ext>
                </a:extLst>
              </p14:cNvPr>
              <p14:cNvContentPartPr/>
              <p14:nvPr/>
            </p14:nvContentPartPr>
            <p14:xfrm>
              <a:off x="885164" y="6275122"/>
              <a:ext cx="5180040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04FC81-8E32-B88C-4ACE-E8C65CEFBD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044" y="6262882"/>
                <a:ext cx="51922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CD97F05-839E-330C-3CF1-2F6DBF99F821}"/>
                  </a:ext>
                </a:extLst>
              </p14:cNvPr>
              <p14:cNvContentPartPr/>
              <p14:nvPr/>
            </p14:nvContentPartPr>
            <p14:xfrm>
              <a:off x="277484" y="5619562"/>
              <a:ext cx="5824800" cy="705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CD97F05-839E-330C-3CF1-2F6DBF99F8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364" y="5613442"/>
                <a:ext cx="583704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02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BD2E6-7291-37AA-3E00-74B89840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B65C-AC70-9BE6-4B07-690DA7D1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Sequence in Lua?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10066-40BA-A18F-128A-B2C7D8BE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5306"/>
            <a:ext cx="6535062" cy="3534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E47CA-C566-15AD-35E3-96A66B3EFE0E}"/>
              </a:ext>
            </a:extLst>
          </p:cNvPr>
          <p:cNvSpPr txBox="1"/>
          <p:nvPr/>
        </p:nvSpPr>
        <p:spPr>
          <a:xfrm>
            <a:off x="914400" y="5292694"/>
            <a:ext cx="6306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#bad and </a:t>
            </a:r>
            <a:r>
              <a:rPr lang="en-US" dirty="0" err="1"/>
              <a:t>ipairs</a:t>
            </a:r>
            <a:r>
              <a:rPr lang="en-US" dirty="0"/>
              <a:t>(bad) stop at the first nil, so they're unreliable for non-continuous integer keys.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9207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48CBAB-9634-4C23-C5C8-6D7FED36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Useful Functions for Sequences (from table module)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102C3F-4EEE-5538-17DF-04892F17F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40438"/>
              </p:ext>
            </p:extLst>
          </p:nvPr>
        </p:nvGraphicFramePr>
        <p:xfrm>
          <a:off x="457201" y="1531279"/>
          <a:ext cx="8228013" cy="452410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305334">
                  <a:extLst>
                    <a:ext uri="{9D8B030D-6E8A-4147-A177-3AD203B41FA5}">
                      <a16:colId xmlns:a16="http://schemas.microsoft.com/office/drawing/2014/main" val="415604217"/>
                    </a:ext>
                  </a:extLst>
                </a:gridCol>
                <a:gridCol w="4922679">
                  <a:extLst>
                    <a:ext uri="{9D8B030D-6E8A-4147-A177-3AD203B41FA5}">
                      <a16:colId xmlns:a16="http://schemas.microsoft.com/office/drawing/2014/main" val="2898899398"/>
                    </a:ext>
                  </a:extLst>
                </a:gridCol>
              </a:tblGrid>
              <a:tr h="588937">
                <a:tc>
                  <a:txBody>
                    <a:bodyPr/>
                    <a:lstStyle/>
                    <a:p>
                      <a:r>
                        <a:rPr lang="en-IN" sz="2600"/>
                        <a:t>Function</a:t>
                      </a:r>
                    </a:p>
                  </a:txBody>
                  <a:tcPr marL="133849" marR="133849" marT="66925" marB="66925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Purpose</a:t>
                      </a:r>
                    </a:p>
                  </a:txBody>
                  <a:tcPr marL="133849" marR="133849" marT="66925" marB="66925" anchor="ctr"/>
                </a:tc>
                <a:extLst>
                  <a:ext uri="{0D108BD9-81ED-4DB2-BD59-A6C34878D82A}">
                    <a16:rowId xmlns:a16="http://schemas.microsoft.com/office/drawing/2014/main" val="3529588651"/>
                  </a:ext>
                </a:extLst>
              </a:tr>
              <a:tr h="990485">
                <a:tc>
                  <a:txBody>
                    <a:bodyPr/>
                    <a:lstStyle/>
                    <a:p>
                      <a:r>
                        <a:rPr lang="en-IN" sz="2600"/>
                        <a:t>#t</a:t>
                      </a:r>
                    </a:p>
                  </a:txBody>
                  <a:tcPr marL="133849" marR="133849" marT="66925" marB="66925" anchor="ctr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Length of sequence (consecutive keys)</a:t>
                      </a:r>
                    </a:p>
                  </a:txBody>
                  <a:tcPr marL="133849" marR="133849" marT="66925" marB="66925" anchor="ctr"/>
                </a:tc>
                <a:extLst>
                  <a:ext uri="{0D108BD9-81ED-4DB2-BD59-A6C34878D82A}">
                    <a16:rowId xmlns:a16="http://schemas.microsoft.com/office/drawing/2014/main" val="1291169440"/>
                  </a:ext>
                </a:extLst>
              </a:tr>
              <a:tr h="588937">
                <a:tc>
                  <a:txBody>
                    <a:bodyPr/>
                    <a:lstStyle/>
                    <a:p>
                      <a:r>
                        <a:rPr lang="en-IN" sz="2600"/>
                        <a:t>ipairs(t)</a:t>
                      </a:r>
                    </a:p>
                  </a:txBody>
                  <a:tcPr marL="133849" marR="133849" marT="66925" marB="66925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Iterates over sequence safely</a:t>
                      </a:r>
                    </a:p>
                  </a:txBody>
                  <a:tcPr marL="133849" marR="133849" marT="66925" marB="66925" anchor="ctr"/>
                </a:tc>
                <a:extLst>
                  <a:ext uri="{0D108BD9-81ED-4DB2-BD59-A6C34878D82A}">
                    <a16:rowId xmlns:a16="http://schemas.microsoft.com/office/drawing/2014/main" val="1729486089"/>
                  </a:ext>
                </a:extLst>
              </a:tr>
              <a:tr h="588937">
                <a:tc>
                  <a:txBody>
                    <a:bodyPr/>
                    <a:lstStyle/>
                    <a:p>
                      <a:r>
                        <a:rPr lang="en-IN" sz="2600"/>
                        <a:t>table.insert(t, v)</a:t>
                      </a:r>
                    </a:p>
                  </a:txBody>
                  <a:tcPr marL="133849" marR="133849" marT="66925" marB="66925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Adds v at end</a:t>
                      </a:r>
                    </a:p>
                  </a:txBody>
                  <a:tcPr marL="133849" marR="133849" marT="66925" marB="66925" anchor="ctr"/>
                </a:tc>
                <a:extLst>
                  <a:ext uri="{0D108BD9-81ED-4DB2-BD59-A6C34878D82A}">
                    <a16:rowId xmlns:a16="http://schemas.microsoft.com/office/drawing/2014/main" val="3147494342"/>
                  </a:ext>
                </a:extLst>
              </a:tr>
              <a:tr h="588937">
                <a:tc>
                  <a:txBody>
                    <a:bodyPr/>
                    <a:lstStyle/>
                    <a:p>
                      <a:r>
                        <a:rPr lang="en-IN" sz="2600"/>
                        <a:t>table.remove(t, i)</a:t>
                      </a:r>
                    </a:p>
                  </a:txBody>
                  <a:tcPr marL="133849" marR="133849" marT="66925" marB="66925" anchor="ctr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Removes index i, shifts others</a:t>
                      </a:r>
                    </a:p>
                  </a:txBody>
                  <a:tcPr marL="133849" marR="133849" marT="66925" marB="66925" anchor="ctr"/>
                </a:tc>
                <a:extLst>
                  <a:ext uri="{0D108BD9-81ED-4DB2-BD59-A6C34878D82A}">
                    <a16:rowId xmlns:a16="http://schemas.microsoft.com/office/drawing/2014/main" val="377610412"/>
                  </a:ext>
                </a:extLst>
              </a:tr>
              <a:tr h="588937">
                <a:tc>
                  <a:txBody>
                    <a:bodyPr/>
                    <a:lstStyle/>
                    <a:p>
                      <a:r>
                        <a:rPr lang="en-IN" sz="2600"/>
                        <a:t>table.concat(t, sep)</a:t>
                      </a:r>
                    </a:p>
                  </a:txBody>
                  <a:tcPr marL="133849" marR="133849" marT="66925" marB="66925" anchor="ctr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Joins all values as string</a:t>
                      </a:r>
                    </a:p>
                  </a:txBody>
                  <a:tcPr marL="133849" marR="133849" marT="66925" marB="66925" anchor="ctr"/>
                </a:tc>
                <a:extLst>
                  <a:ext uri="{0D108BD9-81ED-4DB2-BD59-A6C34878D82A}">
                    <a16:rowId xmlns:a16="http://schemas.microsoft.com/office/drawing/2014/main" val="2205894293"/>
                  </a:ext>
                </a:extLst>
              </a:tr>
              <a:tr h="588937">
                <a:tc>
                  <a:txBody>
                    <a:bodyPr/>
                    <a:lstStyle/>
                    <a:p>
                      <a:r>
                        <a:rPr lang="en-IN" sz="2600"/>
                        <a:t>table.sort(t)</a:t>
                      </a:r>
                    </a:p>
                  </a:txBody>
                  <a:tcPr marL="133849" marR="133849" marT="66925" marB="66925" anchor="ctr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Sorts values in-place</a:t>
                      </a:r>
                    </a:p>
                  </a:txBody>
                  <a:tcPr marL="133849" marR="133849" marT="66925" marB="66925" anchor="ctr"/>
                </a:tc>
                <a:extLst>
                  <a:ext uri="{0D108BD9-81ED-4DB2-BD59-A6C34878D82A}">
                    <a16:rowId xmlns:a16="http://schemas.microsoft.com/office/drawing/2014/main" val="307298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05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16A5F-F212-4959-2FB4-91CD1B29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Sort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EAA4A-F1AB-5016-D096-348051761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43" t="6111" r="19697" b="47272"/>
          <a:stretch>
            <a:fillRect/>
          </a:stretch>
        </p:blipFill>
        <p:spPr>
          <a:xfrm>
            <a:off x="533399" y="1600200"/>
            <a:ext cx="820526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4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22149-4938-6D11-A68C-9F23B0065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9FDC4-56E5-A7BE-4591-1C1FCEB0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Regex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02B4F-32B5-4194-1120-3B2D77E1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371600"/>
            <a:ext cx="8466557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8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1C7D-FF3F-042A-8B5E-1659058E6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86F92-F44D-7B1F-E8B4-872DBDFA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Sort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DFEFB-8888-588E-B614-B7C1436319B0}"/>
              </a:ext>
            </a:extLst>
          </p:cNvPr>
          <p:cNvSpPr txBox="1"/>
          <p:nvPr/>
        </p:nvSpPr>
        <p:spPr>
          <a:xfrm>
            <a:off x="1447800" y="2228671"/>
            <a:ext cx="5410200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400" dirty="0"/>
              <a:t>local names = { "Charlie", "Alice", "Bob" }</a:t>
            </a:r>
          </a:p>
          <a:p>
            <a:r>
              <a:rPr lang="en-IN" sz="2400" dirty="0" err="1"/>
              <a:t>table.sort</a:t>
            </a:r>
            <a:r>
              <a:rPr lang="en-IN" sz="2400" dirty="0"/>
              <a:t>(names)</a:t>
            </a:r>
          </a:p>
          <a:p>
            <a:endParaRPr lang="en-IN" sz="2400" dirty="0"/>
          </a:p>
          <a:p>
            <a:r>
              <a:rPr lang="en-IN" sz="2400" dirty="0"/>
              <a:t>-- Output: Alice, Bob, Charlie</a:t>
            </a:r>
          </a:p>
        </p:txBody>
      </p:sp>
    </p:spTree>
    <p:extLst>
      <p:ext uri="{BB962C8B-B14F-4D97-AF65-F5344CB8AC3E}">
        <p14:creationId xmlns:p14="http://schemas.microsoft.com/office/powerpoint/2010/main" val="958069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EDD6-1634-FA79-E451-F3FC5C9B7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E3C584-E29E-35BC-A666-131AD9AA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</a:t>
            </a:r>
            <a:r>
              <a:rPr lang="en-IN" dirty="0" err="1"/>
              <a:t>concat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4EC53-FDDD-03E1-2552-6AC0864B81D3}"/>
              </a:ext>
            </a:extLst>
          </p:cNvPr>
          <p:cNvSpPr txBox="1"/>
          <p:nvPr/>
        </p:nvSpPr>
        <p:spPr>
          <a:xfrm>
            <a:off x="1447800" y="2228670"/>
            <a:ext cx="525780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400" dirty="0"/>
              <a:t>local fruits = { "apple", "banana", "cherry" }</a:t>
            </a:r>
          </a:p>
          <a:p>
            <a:r>
              <a:rPr lang="en-IN" sz="2400" dirty="0"/>
              <a:t>local result = </a:t>
            </a:r>
            <a:r>
              <a:rPr lang="en-IN" sz="2400" dirty="0" err="1"/>
              <a:t>table.concat</a:t>
            </a:r>
            <a:r>
              <a:rPr lang="en-IN" sz="2400" dirty="0"/>
              <a:t>(fruits, ", ")</a:t>
            </a:r>
          </a:p>
          <a:p>
            <a:endParaRPr lang="en-IN" sz="2400" dirty="0"/>
          </a:p>
          <a:p>
            <a:r>
              <a:rPr lang="en-IN" sz="2400" dirty="0"/>
              <a:t>print(result)</a:t>
            </a:r>
          </a:p>
          <a:p>
            <a:r>
              <a:rPr lang="en-IN" sz="2400" dirty="0"/>
              <a:t>-- Output: apple, banana, cherry</a:t>
            </a:r>
          </a:p>
        </p:txBody>
      </p:sp>
    </p:spTree>
    <p:extLst>
      <p:ext uri="{BB962C8B-B14F-4D97-AF65-F5344CB8AC3E}">
        <p14:creationId xmlns:p14="http://schemas.microsoft.com/office/powerpoint/2010/main" val="1867031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A81F6-9207-F99C-10D0-7DBA1BFEE2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Safe navigation means accessing nested fields without errors, even if intermediate tables or keys are nil.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6E124C-5031-03A2-B230-61D4A1B1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Safe Navigation?</a:t>
            </a:r>
          </a:p>
        </p:txBody>
      </p:sp>
    </p:spTree>
    <p:extLst>
      <p:ext uri="{BB962C8B-B14F-4D97-AF65-F5344CB8AC3E}">
        <p14:creationId xmlns:p14="http://schemas.microsoft.com/office/powerpoint/2010/main" val="205757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C5AD23-019E-A004-4125-443726F6CB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In Lua, </a:t>
            </a:r>
            <a:r>
              <a:rPr lang="en-US" b="1" dirty="0"/>
              <a:t>functions</a:t>
            </a:r>
            <a:r>
              <a:rPr lang="en-US" dirty="0"/>
              <a:t> are </a:t>
            </a:r>
            <a:r>
              <a:rPr lang="en-US" b="1" dirty="0"/>
              <a:t>first-class values</a:t>
            </a:r>
            <a:r>
              <a:rPr lang="en-US" dirty="0"/>
              <a:t>, meaning you can:</a:t>
            </a:r>
          </a:p>
          <a:p>
            <a:pPr lvl="1"/>
            <a:r>
              <a:rPr lang="en-US" dirty="0"/>
              <a:t>Assign them to variables</a:t>
            </a:r>
          </a:p>
          <a:p>
            <a:pPr lvl="1"/>
            <a:r>
              <a:rPr lang="en-US" dirty="0"/>
              <a:t>Pass them as arguments</a:t>
            </a:r>
          </a:p>
          <a:p>
            <a:pPr lvl="1"/>
            <a:r>
              <a:rPr lang="en-US" dirty="0"/>
              <a:t>Return them from other functions</a:t>
            </a:r>
          </a:p>
          <a:p>
            <a:pPr lvl="1"/>
            <a:endParaRPr lang="en-IN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16834-DCCA-B264-8235-CDB02040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47404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696FA-15A7-0CFF-78BA-305A9C88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687EC-CAD5-969A-F16F-2AA566670D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Basics</a:t>
            </a:r>
          </a:p>
          <a:p>
            <a:r>
              <a:rPr lang="en-US" dirty="0"/>
              <a:t>Function with Parameters</a:t>
            </a:r>
          </a:p>
          <a:p>
            <a:r>
              <a:rPr lang="en-US" dirty="0"/>
              <a:t>Function with Return Values</a:t>
            </a:r>
          </a:p>
          <a:p>
            <a:r>
              <a:rPr lang="en-US" dirty="0"/>
              <a:t>Anonymous Functions (Lambdas)</a:t>
            </a:r>
          </a:p>
          <a:p>
            <a:r>
              <a:rPr lang="en-US" dirty="0"/>
              <a:t>Multiple Return Values</a:t>
            </a:r>
          </a:p>
          <a:p>
            <a:r>
              <a:rPr lang="en-US" dirty="0"/>
              <a:t>Variadic Functions (...) </a:t>
            </a:r>
          </a:p>
          <a:p>
            <a:r>
              <a:rPr lang="en-US" dirty="0"/>
              <a:t>Recursive Functions</a:t>
            </a:r>
          </a:p>
          <a:p>
            <a:r>
              <a:rPr lang="en-US" dirty="0"/>
              <a:t>Local vs Global Functions</a:t>
            </a:r>
          </a:p>
          <a:p>
            <a:r>
              <a:rPr lang="en-US" dirty="0"/>
              <a:t>Functions as Table Fields (Methods)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IN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3EF3D0-D3FB-A42C-E095-1B3C88D2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functions</a:t>
            </a:r>
          </a:p>
        </p:txBody>
      </p:sp>
    </p:spTree>
    <p:extLst>
      <p:ext uri="{BB962C8B-B14F-4D97-AF65-F5344CB8AC3E}">
        <p14:creationId xmlns:p14="http://schemas.microsoft.com/office/powerpoint/2010/main" val="139770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8553B-B0FF-1A8D-CF5C-31E32ADF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Return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44750-2A94-8F43-B1F3-9CBDD940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33" t="8666" r="24167" b="42000"/>
          <a:stretch>
            <a:fillRect/>
          </a:stretch>
        </p:blipFill>
        <p:spPr>
          <a:xfrm>
            <a:off x="685800" y="1676400"/>
            <a:ext cx="7391400" cy="45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71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61340-3B2A-D300-7F85-835C28E51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BDE6F3-4862-F002-32FE-2580EE15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Return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40F79-AF16-EAA3-DAA7-91EDE635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33" t="6721" r="30000" b="47334"/>
          <a:stretch>
            <a:fillRect/>
          </a:stretch>
        </p:blipFill>
        <p:spPr>
          <a:xfrm>
            <a:off x="609600" y="1600200"/>
            <a:ext cx="7696200" cy="50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EBB244-A16A-D0AA-47C3-59C82AAF6AE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function </a:t>
            </a:r>
            <a:r>
              <a:rPr lang="en-IN" dirty="0" err="1"/>
              <a:t>formatCSV</a:t>
            </a:r>
            <a:r>
              <a:rPr lang="en-IN" dirty="0"/>
              <a:t>(...)</a:t>
            </a:r>
          </a:p>
          <a:p>
            <a:r>
              <a:rPr lang="en-IN" dirty="0"/>
              <a:t>  return </a:t>
            </a:r>
            <a:r>
              <a:rPr lang="en-IN" dirty="0" err="1"/>
              <a:t>table.concat</a:t>
            </a:r>
            <a:r>
              <a:rPr lang="en-IN" dirty="0"/>
              <a:t>({...}, ",")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  <a:p>
            <a:r>
              <a:rPr lang="en-IN" dirty="0"/>
              <a:t>print(</a:t>
            </a:r>
            <a:r>
              <a:rPr lang="en-IN" dirty="0" err="1"/>
              <a:t>formatCSV</a:t>
            </a:r>
            <a:r>
              <a:rPr lang="en-IN" dirty="0"/>
              <a:t>("apple", "banana", "cherry"))  -- </a:t>
            </a:r>
            <a:r>
              <a:rPr lang="en-IN" dirty="0" err="1"/>
              <a:t>apple,banana,cherry</a:t>
            </a:r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18787-0503-6377-BAFC-61CCE669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Variadic Function</a:t>
            </a:r>
          </a:p>
        </p:txBody>
      </p:sp>
    </p:spTree>
    <p:extLst>
      <p:ext uri="{BB962C8B-B14F-4D97-AF65-F5344CB8AC3E}">
        <p14:creationId xmlns:p14="http://schemas.microsoft.com/office/powerpoint/2010/main" val="1902576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D3435-7DBB-9853-5FEE-5B1F1698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F30466-D2B3-D0B0-7BF1-737C58B8C4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function log(...)</a:t>
            </a:r>
          </a:p>
          <a:p>
            <a:r>
              <a:rPr lang="en-IN" dirty="0"/>
              <a:t>  local </a:t>
            </a:r>
            <a:r>
              <a:rPr lang="en-IN" dirty="0" err="1"/>
              <a:t>args</a:t>
            </a:r>
            <a:r>
              <a:rPr lang="en-IN" dirty="0"/>
              <a:t> = {...}</a:t>
            </a:r>
          </a:p>
          <a:p>
            <a:r>
              <a:rPr lang="en-IN" dirty="0"/>
              <a:t>  print("[LOG]", </a:t>
            </a:r>
            <a:r>
              <a:rPr lang="en-IN" dirty="0" err="1"/>
              <a:t>table.concat</a:t>
            </a:r>
            <a:r>
              <a:rPr lang="en-IN" dirty="0"/>
              <a:t>(</a:t>
            </a:r>
            <a:r>
              <a:rPr lang="en-IN" dirty="0" err="1"/>
              <a:t>args</a:t>
            </a:r>
            <a:r>
              <a:rPr lang="en-IN" dirty="0"/>
              <a:t>, " "))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  <a:p>
            <a:r>
              <a:rPr lang="en-IN" dirty="0"/>
              <a:t>log("User", "logged", "in", "at", </a:t>
            </a:r>
            <a:r>
              <a:rPr lang="en-IN" dirty="0" err="1"/>
              <a:t>os.date</a:t>
            </a:r>
            <a:r>
              <a:rPr lang="en-IN" dirty="0"/>
              <a:t>())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5EA1A3-D5D7-01C7-9B34-AB7AABC6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Variadic Function</a:t>
            </a:r>
          </a:p>
        </p:txBody>
      </p:sp>
    </p:spTree>
    <p:extLst>
      <p:ext uri="{BB962C8B-B14F-4D97-AF65-F5344CB8AC3E}">
        <p14:creationId xmlns:p14="http://schemas.microsoft.com/office/powerpoint/2010/main" val="3507907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7F0419-BAD6-C3BA-4E55-5B5B208AE08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Returns all values from a table as separate arguments (like JS ...</a:t>
            </a:r>
            <a:r>
              <a:rPr lang="en-US" dirty="0" err="1"/>
              <a:t>arr</a:t>
            </a:r>
            <a:r>
              <a:rPr lang="en-US" dirty="0"/>
              <a:t> or Python *</a:t>
            </a:r>
            <a:r>
              <a:rPr lang="en-US" dirty="0" err="1"/>
              <a:t>args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sv-SE" dirty="0"/>
              <a:t>table.unpack(t [, i [, j]])</a:t>
            </a:r>
          </a:p>
          <a:p>
            <a:endParaRPr lang="sv-SE" dirty="0"/>
          </a:p>
          <a:p>
            <a:pPr lvl="1"/>
            <a:r>
              <a:rPr lang="en-US" dirty="0"/>
              <a:t>t: The table (usually a sequence)</a:t>
            </a:r>
          </a:p>
          <a:p>
            <a:pPr lvl="1"/>
            <a:r>
              <a:rPr lang="en-US" dirty="0"/>
              <a:t>i: Starting index (default 1)</a:t>
            </a:r>
          </a:p>
          <a:p>
            <a:pPr lvl="1"/>
            <a:r>
              <a:rPr lang="en-US" dirty="0"/>
              <a:t>j: Ending index (default #t)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1D1825-2A05-EC6B-03D1-CDB13CFC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Table.unpack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03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EA6C2-A58A-EB24-6921-F0D51D9F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D7FAE-B0CD-0F5E-8548-F34DFE6B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Regex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52F44-5011-2883-CFBC-9B6B6AF4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33" r="45000"/>
          <a:stretch>
            <a:fillRect/>
          </a:stretch>
        </p:blipFill>
        <p:spPr>
          <a:xfrm>
            <a:off x="1066799" y="2438400"/>
            <a:ext cx="7310101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7E49A-EC6B-B4F9-EE46-992E611F4D52}"/>
              </a:ext>
            </a:extLst>
          </p:cNvPr>
          <p:cNvSpPr txBox="1"/>
          <p:nvPr/>
        </p:nvSpPr>
        <p:spPr>
          <a:xfrm>
            <a:off x="685800" y="1353234"/>
            <a:ext cx="769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-- check password using lua has at least 8 characters, one uppercase letter, one lowercase letter, one number, and one special character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1710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4BA1-3D1D-245F-D275-5D296481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CB6672-3370-B66A-BC9F-076EABE501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local </a:t>
            </a:r>
            <a:r>
              <a:rPr lang="en-US" dirty="0" err="1"/>
              <a:t>args</a:t>
            </a:r>
            <a:r>
              <a:rPr lang="en-US" dirty="0"/>
              <a:t> = { "a", "b", "c" }</a:t>
            </a:r>
          </a:p>
          <a:p>
            <a:r>
              <a:rPr lang="en-US" dirty="0"/>
              <a:t>print(</a:t>
            </a:r>
            <a:r>
              <a:rPr lang="en-US" dirty="0" err="1"/>
              <a:t>table.unpack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))     -- Output: a  b  c</a:t>
            </a:r>
          </a:p>
          <a:p>
            <a:r>
              <a:rPr lang="en-US" dirty="0"/>
              <a:t>function </a:t>
            </a:r>
            <a:r>
              <a:rPr lang="en-US" dirty="0" err="1"/>
              <a:t>logAll</a:t>
            </a:r>
            <a:r>
              <a:rPr lang="en-US" dirty="0"/>
              <a:t>(...)</a:t>
            </a:r>
          </a:p>
          <a:p>
            <a:r>
              <a:rPr lang="en-US" dirty="0"/>
              <a:t>  local </a:t>
            </a:r>
            <a:r>
              <a:rPr lang="en-US" dirty="0" err="1"/>
              <a:t>args</a:t>
            </a:r>
            <a:r>
              <a:rPr lang="en-US" dirty="0"/>
              <a:t> = { ... }</a:t>
            </a:r>
          </a:p>
          <a:p>
            <a:r>
              <a:rPr lang="en-US" dirty="0"/>
              <a:t>  print(</a:t>
            </a:r>
            <a:r>
              <a:rPr lang="en-US" dirty="0" err="1"/>
              <a:t>table.unpack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logAll</a:t>
            </a:r>
            <a:r>
              <a:rPr lang="en-US" dirty="0"/>
              <a:t>("x", "y", "z")    --&gt; x y 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A708F5-45D6-2105-5DC5-C77D4C4C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Table.unpack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7488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B07CE8-7438-FB5E-DE54-64619A7604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What is a Tail Call?</a:t>
            </a:r>
          </a:p>
          <a:p>
            <a:r>
              <a:rPr lang="en-US" dirty="0"/>
              <a:t>A </a:t>
            </a:r>
            <a:r>
              <a:rPr lang="en-US" b="1" dirty="0"/>
              <a:t>tail call</a:t>
            </a:r>
            <a:r>
              <a:rPr lang="en-US" dirty="0"/>
              <a:t> is when a function </a:t>
            </a:r>
            <a:r>
              <a:rPr lang="en-US" b="1" dirty="0"/>
              <a:t>returns the result of another function directly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30DFE-BFB1-A4AA-1496-54A10CC2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 Tail Calls (PTC)</a:t>
            </a:r>
          </a:p>
        </p:txBody>
      </p:sp>
    </p:spTree>
    <p:extLst>
      <p:ext uri="{BB962C8B-B14F-4D97-AF65-F5344CB8AC3E}">
        <p14:creationId xmlns:p14="http://schemas.microsoft.com/office/powerpoint/2010/main" val="3652734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4B9595-A3B8-0B43-59B2-5256BE20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Recursive Tail Call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270EE-682D-D30E-18E9-AE03887D3638}"/>
              </a:ext>
            </a:extLst>
          </p:cNvPr>
          <p:cNvSpPr txBox="1"/>
          <p:nvPr/>
        </p:nvSpPr>
        <p:spPr>
          <a:xfrm>
            <a:off x="838200" y="1676400"/>
            <a:ext cx="7467600" cy="41549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function countdown(n)</a:t>
            </a:r>
          </a:p>
          <a:p>
            <a:r>
              <a:rPr lang="en-US" sz="2400" dirty="0"/>
              <a:t>  if n == 0 then</a:t>
            </a:r>
          </a:p>
          <a:p>
            <a:r>
              <a:rPr lang="en-US" sz="2400" dirty="0"/>
              <a:t>    print("Done!")</a:t>
            </a:r>
          </a:p>
          <a:p>
            <a:r>
              <a:rPr lang="en-US" sz="2400" dirty="0"/>
              <a:t>    return</a:t>
            </a:r>
          </a:p>
          <a:p>
            <a:r>
              <a:rPr lang="en-US" sz="2400" dirty="0"/>
              <a:t>  else</a:t>
            </a:r>
          </a:p>
          <a:p>
            <a:r>
              <a:rPr lang="en-US" sz="2400" dirty="0"/>
              <a:t>    print(n)</a:t>
            </a:r>
          </a:p>
          <a:p>
            <a:r>
              <a:rPr lang="en-US" sz="2400" dirty="0"/>
              <a:t>    return countdown(n - 1)  -- Tail call</a:t>
            </a:r>
          </a:p>
          <a:p>
            <a:r>
              <a:rPr lang="en-US" sz="2400" dirty="0"/>
              <a:t>  end</a:t>
            </a:r>
          </a:p>
          <a:p>
            <a:r>
              <a:rPr lang="en-US" sz="2400" dirty="0"/>
              <a:t>end</a:t>
            </a:r>
          </a:p>
          <a:p>
            <a:endParaRPr lang="en-US" sz="2400" dirty="0"/>
          </a:p>
          <a:p>
            <a:r>
              <a:rPr lang="en-US" sz="2400" dirty="0"/>
              <a:t>countdown(5)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EA7AB6-6DAA-6F64-3028-E26EEB3A9507}"/>
                  </a:ext>
                </a:extLst>
              </p14:cNvPr>
              <p14:cNvContentPartPr/>
              <p14:nvPr/>
            </p14:nvContentPartPr>
            <p14:xfrm>
              <a:off x="2358284" y="4292242"/>
              <a:ext cx="2119320" cy="38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EA7AB6-6DAA-6F64-3028-E26EEB3A95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2164" y="4286122"/>
                <a:ext cx="21315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D076C5-87CE-C7AB-8163-A76BC9BF30EA}"/>
                  </a:ext>
                </a:extLst>
              </p14:cNvPr>
              <p14:cNvContentPartPr/>
              <p14:nvPr/>
            </p14:nvContentPartPr>
            <p14:xfrm>
              <a:off x="-1540156" y="188636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D076C5-87CE-C7AB-8163-A76BC9BF30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46276" y="1880242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7587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0283-3D92-7AC0-3EB9-B6F62D95F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4EEBB1-DC4C-B011-6CC0-64415255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Example: Recursive Tail Call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F4659-7B5A-C336-7031-701A79448C85}"/>
              </a:ext>
            </a:extLst>
          </p:cNvPr>
          <p:cNvSpPr txBox="1"/>
          <p:nvPr/>
        </p:nvSpPr>
        <p:spPr>
          <a:xfrm>
            <a:off x="461036" y="1291420"/>
            <a:ext cx="8378164" cy="48936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function route(path)</a:t>
            </a:r>
          </a:p>
          <a:p>
            <a:r>
              <a:rPr lang="en-US" sz="2400" dirty="0"/>
              <a:t>  if path == "/home" then return </a:t>
            </a:r>
            <a:r>
              <a:rPr lang="en-US" sz="2400" dirty="0" err="1"/>
              <a:t>show_home</a:t>
            </a:r>
            <a:r>
              <a:rPr lang="en-US" sz="2400" dirty="0"/>
              <a:t>()</a:t>
            </a:r>
          </a:p>
          <a:p>
            <a:r>
              <a:rPr lang="en-US" sz="2400" dirty="0"/>
              <a:t>  if path == "/login" then return </a:t>
            </a:r>
            <a:r>
              <a:rPr lang="en-US" sz="2400" dirty="0" err="1"/>
              <a:t>show_login</a:t>
            </a:r>
            <a:r>
              <a:rPr lang="en-US" sz="2400" dirty="0"/>
              <a:t>()</a:t>
            </a:r>
          </a:p>
          <a:p>
            <a:r>
              <a:rPr lang="en-US" sz="2400" dirty="0"/>
              <a:t>  return show_404()</a:t>
            </a:r>
          </a:p>
          <a:p>
            <a:r>
              <a:rPr lang="en-US" sz="2400" dirty="0"/>
              <a:t>end</a:t>
            </a:r>
          </a:p>
          <a:p>
            <a:r>
              <a:rPr lang="en-US" sz="2400" dirty="0"/>
              <a:t>function </a:t>
            </a:r>
            <a:r>
              <a:rPr lang="en-US" sz="2400" dirty="0" err="1"/>
              <a:t>show_home</a:t>
            </a:r>
            <a:r>
              <a:rPr lang="en-US" sz="2400" dirty="0"/>
              <a:t>()</a:t>
            </a:r>
          </a:p>
          <a:p>
            <a:r>
              <a:rPr lang="en-US" sz="2400" dirty="0"/>
              <a:t>  print("🏠 Home Page")</a:t>
            </a:r>
          </a:p>
          <a:p>
            <a:r>
              <a:rPr lang="en-US" sz="2400" dirty="0"/>
              <a:t>  return route("/login")  -- Tail call</a:t>
            </a:r>
          </a:p>
          <a:p>
            <a:r>
              <a:rPr lang="en-US" sz="2400" dirty="0"/>
              <a:t>end</a:t>
            </a:r>
          </a:p>
          <a:p>
            <a:r>
              <a:rPr lang="en-US" sz="2400" dirty="0"/>
              <a:t>function </a:t>
            </a:r>
            <a:r>
              <a:rPr lang="en-US" sz="2400" dirty="0" err="1"/>
              <a:t>show_login</a:t>
            </a:r>
            <a:r>
              <a:rPr lang="en-US" sz="2400" dirty="0"/>
              <a:t>()</a:t>
            </a:r>
          </a:p>
          <a:p>
            <a:r>
              <a:rPr lang="en-US" sz="2400" dirty="0"/>
              <a:t>  print("🔐 Login Page")</a:t>
            </a:r>
          </a:p>
          <a:p>
            <a:r>
              <a:rPr lang="en-US" sz="2400" dirty="0"/>
              <a:t>end</a:t>
            </a:r>
          </a:p>
          <a:p>
            <a:r>
              <a:rPr lang="en-US" sz="2400" dirty="0"/>
              <a:t>route("/home")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1592C3-DBD3-6B92-CB70-003903A90E8D}"/>
                  </a:ext>
                </a:extLst>
              </p14:cNvPr>
              <p14:cNvContentPartPr/>
              <p14:nvPr/>
            </p14:nvContentPartPr>
            <p14:xfrm>
              <a:off x="-1540156" y="188636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1592C3-DBD3-6B92-CB70-003903A90E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46276" y="1880242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394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1AC651-8A51-19EB-0753-01F26D03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I/O Model (Interactive Console)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0CDC4-0045-FC94-09EF-3810464E1500}"/>
              </a:ext>
            </a:extLst>
          </p:cNvPr>
          <p:cNvSpPr txBox="1"/>
          <p:nvPr/>
        </p:nvSpPr>
        <p:spPr>
          <a:xfrm>
            <a:off x="1295400" y="1951672"/>
            <a:ext cx="5791200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-- Simple Input</a:t>
            </a:r>
          </a:p>
          <a:p>
            <a:r>
              <a:rPr lang="en-US" sz="2400" dirty="0" err="1"/>
              <a:t>io.write</a:t>
            </a:r>
            <a:r>
              <a:rPr lang="en-US" sz="2400" dirty="0"/>
              <a:t>("Enter your name: ")</a:t>
            </a:r>
          </a:p>
          <a:p>
            <a:r>
              <a:rPr lang="en-US" sz="2400" dirty="0"/>
              <a:t>local name = </a:t>
            </a:r>
            <a:r>
              <a:rPr lang="en-US" sz="2400" dirty="0" err="1"/>
              <a:t>io.read</a:t>
            </a:r>
            <a:r>
              <a:rPr lang="en-US" sz="2400" dirty="0"/>
              <a:t>()</a:t>
            </a:r>
          </a:p>
          <a:p>
            <a:endParaRPr lang="en-US" sz="2400" dirty="0"/>
          </a:p>
          <a:p>
            <a:r>
              <a:rPr lang="en-US" sz="2400" dirty="0"/>
              <a:t>print("Hello, " .. name .. "!")</a:t>
            </a:r>
          </a:p>
        </p:txBody>
      </p:sp>
    </p:spTree>
    <p:extLst>
      <p:ext uri="{BB962C8B-B14F-4D97-AF65-F5344CB8AC3E}">
        <p14:creationId xmlns:p14="http://schemas.microsoft.com/office/powerpoint/2010/main" val="847751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891BE-4665-FF24-9A41-4B46D512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File Read/Write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88732-C2D2-A4AD-F952-C7C0C10F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799"/>
            <a:ext cx="6781800" cy="495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6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454947-3620-1FDA-D4F0-78CE89CF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370F8C-3182-9115-025D-CD08C8B22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424139"/>
              </p:ext>
            </p:extLst>
          </p:nvPr>
        </p:nvGraphicFramePr>
        <p:xfrm>
          <a:off x="601686" y="1381125"/>
          <a:ext cx="7939043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224851">
                  <a:extLst>
                    <a:ext uri="{9D8B030D-6E8A-4147-A177-3AD203B41FA5}">
                      <a16:colId xmlns:a16="http://schemas.microsoft.com/office/drawing/2014/main" val="4232831462"/>
                    </a:ext>
                  </a:extLst>
                </a:gridCol>
                <a:gridCol w="2932315">
                  <a:extLst>
                    <a:ext uri="{9D8B030D-6E8A-4147-A177-3AD203B41FA5}">
                      <a16:colId xmlns:a16="http://schemas.microsoft.com/office/drawing/2014/main" val="1083999060"/>
                    </a:ext>
                  </a:extLst>
                </a:gridCol>
                <a:gridCol w="2781877">
                  <a:extLst>
                    <a:ext uri="{9D8B030D-6E8A-4147-A177-3AD203B41FA5}">
                      <a16:colId xmlns:a16="http://schemas.microsoft.com/office/drawing/2014/main" val="987878243"/>
                    </a:ext>
                  </a:extLst>
                </a:gridCol>
              </a:tblGrid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Operation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Function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Notes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3272090333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Read input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io.read()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from keyboard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3438830080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Write output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io.write()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no newline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1022943508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Print line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print()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newline included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1633859036"/>
                  </a:ext>
                </a:extLst>
              </a:tr>
              <a:tr h="866521">
                <a:tc>
                  <a:txBody>
                    <a:bodyPr/>
                    <a:lstStyle/>
                    <a:p>
                      <a:r>
                        <a:rPr lang="en-IN" sz="2300"/>
                        <a:t>Open file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io.open(filename, mode)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"r", "w", "a" modes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3803011210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Read from file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file:read("*l") or "*a"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line or all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4202776431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Write to file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file:write("text")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writes as string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2077647019"/>
                  </a:ext>
                </a:extLst>
              </a:tr>
              <a:tr h="866521">
                <a:tc>
                  <a:txBody>
                    <a:bodyPr/>
                    <a:lstStyle/>
                    <a:p>
                      <a:r>
                        <a:rPr lang="en-IN" sz="2300"/>
                        <a:t>Close file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file:close()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 dirty="0"/>
                        <a:t>must close after write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1770684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449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3EEB2-2687-8C91-55D7-DF6F7BAF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84F54-D464-411C-0806-CD785309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00" t="8667" r="9167" b="39333"/>
          <a:stretch>
            <a:fillRect/>
          </a:stretch>
        </p:blipFill>
        <p:spPr>
          <a:xfrm>
            <a:off x="576881" y="1676400"/>
            <a:ext cx="799023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6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  <a:p>
            <a:r>
              <a:rPr lang="en-IN" dirty="0"/>
              <a:t>Numbers</a:t>
            </a:r>
          </a:p>
          <a:p>
            <a:r>
              <a:rPr lang="en-IN" dirty="0"/>
              <a:t>Strings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E080-BC29-9639-CA4A-EC1ACC39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51AF8-1A03-ED82-2436-5A018449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42125"/>
            <a:ext cx="7630080" cy="52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6C105-3F18-0046-E733-B8F64AB0B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40B6-EB80-4BEA-B765-7D59ED5F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1E2C7-F613-7CAB-B3FF-2E46C61C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5000"/>
            <a:ext cx="711616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7041-CAF6-F032-DB47-E48B440B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External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C8B74-2E45-9F0D-4074-A1495C7D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8" y="1981200"/>
            <a:ext cx="8716591" cy="4210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8E7BA-94A6-3EBE-9D1F-6F8C2377A901}"/>
              </a:ext>
            </a:extLst>
          </p:cNvPr>
          <p:cNvSpPr txBox="1"/>
          <p:nvPr/>
        </p:nvSpPr>
        <p:spPr>
          <a:xfrm>
            <a:off x="2514600" y="13393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Json Parsing</a:t>
            </a:r>
          </a:p>
        </p:txBody>
      </p:sp>
    </p:spTree>
    <p:extLst>
      <p:ext uri="{BB962C8B-B14F-4D97-AF65-F5344CB8AC3E}">
        <p14:creationId xmlns:p14="http://schemas.microsoft.com/office/powerpoint/2010/main" val="353061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10944-30F0-ADB3-2275-75ACD6A54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D2D5-3F2D-F8C7-0A91-0ED8791E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External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8B516-D9E8-FED7-8E5D-8AD3C7465B19}"/>
              </a:ext>
            </a:extLst>
          </p:cNvPr>
          <p:cNvSpPr txBox="1"/>
          <p:nvPr/>
        </p:nvSpPr>
        <p:spPr>
          <a:xfrm>
            <a:off x="2514600" y="13393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Json Parsing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C29E7-2F96-7B3F-4690-8CD82829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2362200"/>
            <a:ext cx="597665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1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96FDE-BA51-DEA0-9BD8-C7A09F19F1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</a:t>
            </a:r>
            <a:r>
              <a:rPr lang="en-US" b="1" dirty="0"/>
              <a:t>tables</a:t>
            </a:r>
            <a:r>
              <a:rPr lang="en-US" dirty="0"/>
              <a:t> are the </a:t>
            </a:r>
            <a:r>
              <a:rPr lang="en-US" b="1" dirty="0"/>
              <a:t>only data structure</a:t>
            </a:r>
            <a:r>
              <a:rPr lang="en-US" dirty="0"/>
              <a:t> in the language — they serve as:</a:t>
            </a:r>
          </a:p>
          <a:p>
            <a:pPr lvl="1"/>
            <a:r>
              <a:rPr lang="en-US" dirty="0"/>
              <a:t>Arrays</a:t>
            </a:r>
          </a:p>
          <a:p>
            <a:pPr lvl="1"/>
            <a:r>
              <a:rPr lang="en-US" dirty="0"/>
              <a:t>Dictionaries (maps)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Records</a:t>
            </a:r>
          </a:p>
          <a:p>
            <a:pPr lvl="1"/>
            <a:r>
              <a:rPr lang="en-US" dirty="0"/>
              <a:t>Sets</a:t>
            </a:r>
          </a:p>
          <a:p>
            <a:pPr lvl="1"/>
            <a:r>
              <a:rPr lang="en-US" dirty="0"/>
              <a:t>Modules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C8B62-2754-E8D5-455D-064B23E7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7734336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8104</TotalTime>
  <Words>1485</Words>
  <Application>Microsoft Office PowerPoint</Application>
  <PresentationFormat>On-screen Show (4:3)</PresentationFormat>
  <Paragraphs>298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Pencils_02_2012</vt:lpstr>
      <vt:lpstr>PowerPoint Presentation</vt:lpstr>
      <vt:lpstr>Lua Regex</vt:lpstr>
      <vt:lpstr>Lua Regex</vt:lpstr>
      <vt:lpstr>Lua Regex</vt:lpstr>
      <vt:lpstr>Loops</vt:lpstr>
      <vt:lpstr>Loops</vt:lpstr>
      <vt:lpstr>External Libraries</vt:lpstr>
      <vt:lpstr>External Libraries</vt:lpstr>
      <vt:lpstr>Tables</vt:lpstr>
      <vt:lpstr>Table Constructor</vt:lpstr>
      <vt:lpstr>Table Constructor</vt:lpstr>
      <vt:lpstr>Table Constructor</vt:lpstr>
      <vt:lpstr>Table Indices</vt:lpstr>
      <vt:lpstr> Important Index Rules</vt:lpstr>
      <vt:lpstr>Tables</vt:lpstr>
      <vt:lpstr>Tables Iteration</vt:lpstr>
      <vt:lpstr>Tables as Arrays</vt:lpstr>
      <vt:lpstr>Table as Dictionary</vt:lpstr>
      <vt:lpstr>Tables as Objects (with functions)</vt:lpstr>
      <vt:lpstr>MetaTable</vt:lpstr>
      <vt:lpstr>Meta tables Missing Index</vt:lpstr>
      <vt:lpstr>Meta tables addition</vt:lpstr>
      <vt:lpstr>Extend to Other Operators</vt:lpstr>
      <vt:lpstr>Read-only table (__newindex)</vt:lpstr>
      <vt:lpstr>What is a Sequence in Lua?</vt:lpstr>
      <vt:lpstr>What is a Sequence in Lua?</vt:lpstr>
      <vt:lpstr>What is a Sequence in Lua?</vt:lpstr>
      <vt:lpstr>Useful Functions for Sequences (from table module)</vt:lpstr>
      <vt:lpstr>Table Sort</vt:lpstr>
      <vt:lpstr>Table Sort</vt:lpstr>
      <vt:lpstr>Table concat</vt:lpstr>
      <vt:lpstr>What Is Safe Navigation?</vt:lpstr>
      <vt:lpstr>Functions</vt:lpstr>
      <vt:lpstr>Types of functions</vt:lpstr>
      <vt:lpstr>Multiple Return</vt:lpstr>
      <vt:lpstr>Multiple Return</vt:lpstr>
      <vt:lpstr>Variadic Function</vt:lpstr>
      <vt:lpstr>Variadic Function</vt:lpstr>
      <vt:lpstr>Table.unpack</vt:lpstr>
      <vt:lpstr>Table.unpack</vt:lpstr>
      <vt:lpstr>Proper Tail Calls (PTC)</vt:lpstr>
      <vt:lpstr>Real Example: Recursive Tail Call</vt:lpstr>
      <vt:lpstr>Real Example: Recursive Tail Call</vt:lpstr>
      <vt:lpstr>Simple I/O Model (Interactive Console)</vt:lpstr>
      <vt:lpstr>Simple File Read/Write</vt:lpstr>
      <vt:lpstr>Summary Table</vt:lpstr>
      <vt:lpstr>System Calls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1177</cp:revision>
  <dcterms:created xsi:type="dcterms:W3CDTF">2012-03-13T15:47:14Z</dcterms:created>
  <dcterms:modified xsi:type="dcterms:W3CDTF">2025-06-27T13:28:43Z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